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59" r:id="rId8"/>
    <p:sldId id="264" r:id="rId9"/>
    <p:sldId id="263" r:id="rId10"/>
    <p:sldId id="265" r:id="rId11"/>
    <p:sldId id="269" r:id="rId12"/>
    <p:sldId id="267" r:id="rId13"/>
    <p:sldId id="270" r:id="rId14"/>
    <p:sldId id="268" r:id="rId15"/>
    <p:sldId id="26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BC584-0526-4478-B21F-3731FF260786}" v="51" dt="2020-04-07T02:28:58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6937D-10D5-9A4E-8AE5-3BD40A349CB2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F51CD-B87E-504E-9940-0A8EC0898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6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0FCC8-D1FC-D145-A009-25D2FF8D2EB2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46913-DBF3-5540-BABC-D9F21B354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6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7" name="Picture 5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2120010" y="1853819"/>
            <a:ext cx="6954100" cy="9715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120010" y="1340659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709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0C239D90-B595-5D48-BAA1-D0EA0BEDDE62}" type="datetime4">
              <a:rPr lang="en-US" smtClean="0"/>
              <a:t>May 12, 2020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8875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4" y="685800"/>
            <a:ext cx="2105025" cy="3943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685800"/>
            <a:ext cx="6167438" cy="3943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E0853B1-6B83-8641-967E-5D815622BD85}" type="datetime4">
              <a:rPr lang="en-US" smtClean="0"/>
              <a:t>May 12, 2020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15330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4" name="Rectangle 15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2120010" y="1336557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2120010" y="1850907"/>
            <a:ext cx="6954100" cy="9715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381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02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371600"/>
            <a:ext cx="4135438" cy="325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4" y="1371600"/>
            <a:ext cx="4137025" cy="325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42B6532A-7E98-454E-948A-0401BD295DE6}" type="datetime4">
              <a:rPr lang="en-US" smtClean="0"/>
              <a:t>May 12, 2020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66523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5D852E79-32C9-6248-B23F-9F291A86DBFF}" type="datetime4">
              <a:rPr lang="en-US" smtClean="0"/>
              <a:t>May 12, 2020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62165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79DECB52-E1A5-D648-8B52-D41A27A3687C}" type="datetime4">
              <a:rPr lang="en-US" smtClean="0"/>
              <a:t>May 12,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54950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C23862A7-D8FE-8B40-8B6F-7B9DEB3BEAA4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43937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2AF2977-0DCA-594A-82AD-9177AB332C8C}" type="datetime4">
              <a:rPr lang="en-US" smtClean="0"/>
              <a:t>May 12, 2020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66952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6E09D0C5-C17A-964D-9CE3-5C11F12B2415}" type="datetime4">
              <a:rPr lang="en-US" smtClean="0"/>
              <a:t>May 12, 2020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1942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8776" y="171450"/>
            <a:ext cx="840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6" y="800100"/>
            <a:ext cx="842486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2F01D37D-DDD0-5C47-9B59-90FAD879C2F1}" type="datetime4">
              <a:rPr lang="en-US" smtClean="0"/>
              <a:t>May 12, 2020</a:t>
            </a:fld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333333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333333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6514" y="1853819"/>
            <a:ext cx="6823788" cy="971550"/>
          </a:xfrm>
        </p:spPr>
        <p:txBody>
          <a:bodyPr/>
          <a:lstStyle/>
          <a:p>
            <a:r>
              <a:rPr lang="en-US" sz="2800" dirty="0"/>
              <a:t>AR Assisted Orbital Floor Implant Shaping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Augmented Reality Course Project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5D7662-6102-484C-9045-8F59B6C86727}"/>
              </a:ext>
            </a:extLst>
          </p:cNvPr>
          <p:cNvSpPr txBox="1">
            <a:spLocks/>
          </p:cNvSpPr>
          <p:nvPr/>
        </p:nvSpPr>
        <p:spPr bwMode="auto">
          <a:xfrm>
            <a:off x="2046514" y="3367848"/>
            <a:ext cx="69541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>
                <a:solidFill>
                  <a:schemeClr val="bg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defTabSz="914400"/>
            <a:r>
              <a:rPr lang="en-US" sz="1400" kern="0" dirty="0"/>
              <a:t>Yihao Liu</a:t>
            </a:r>
          </a:p>
          <a:p>
            <a:pPr defTabSz="914400"/>
            <a:r>
              <a:rPr lang="en-US" sz="1400" kern="0" dirty="0"/>
              <a:t>Mentors: Wenhao Gu , Ehsan </a:t>
            </a:r>
            <a:r>
              <a:rPr lang="en-US" sz="1400" kern="0" dirty="0" err="1"/>
              <a:t>Azimi</a:t>
            </a:r>
            <a:r>
              <a:rPr lang="en-US" sz="1400" kern="0" dirty="0"/>
              <a:t>, Dr. Peter </a:t>
            </a:r>
            <a:r>
              <a:rPr lang="en-US" sz="1400" kern="0" dirty="0" err="1"/>
              <a:t>Kazanzides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35496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7E10-58FC-4780-91D8-C55B757A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7A1BD-DF7E-4404-9F4B-2FC08B86B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handedness</a:t>
            </a:r>
          </a:p>
          <a:p>
            <a:pPr lvl="1"/>
            <a:r>
              <a:rPr lang="en-US" dirty="0"/>
              <a:t>Convert to left handedness first, then do transformation</a:t>
            </a:r>
          </a:p>
          <a:p>
            <a:pPr lvl="1"/>
            <a:endParaRPr lang="en-US" dirty="0"/>
          </a:p>
          <a:p>
            <a:r>
              <a:rPr lang="en-US" dirty="0"/>
              <a:t>Data handling</a:t>
            </a:r>
          </a:p>
          <a:p>
            <a:pPr lvl="1"/>
            <a:r>
              <a:rPr lang="en-US" dirty="0"/>
              <a:t>.ply file read and write</a:t>
            </a:r>
          </a:p>
          <a:p>
            <a:pPr lvl="1"/>
            <a:r>
              <a:rPr lang="en-US" dirty="0"/>
              <a:t>Mesh data transmission (full buffer)</a:t>
            </a:r>
          </a:p>
          <a:p>
            <a:pPr lvl="1"/>
            <a:endParaRPr lang="en-US" dirty="0"/>
          </a:p>
          <a:p>
            <a:r>
              <a:rPr lang="en-US" dirty="0"/>
              <a:t>Procedure time</a:t>
            </a:r>
          </a:p>
          <a:p>
            <a:pPr lvl="1"/>
            <a:r>
              <a:rPr lang="en-US" dirty="0"/>
              <a:t>3 minutes excluding pivot calibration (searching algorithm takes longest)</a:t>
            </a:r>
          </a:p>
          <a:p>
            <a:pPr lvl="1"/>
            <a:endParaRPr lang="en-US" dirty="0"/>
          </a:p>
          <a:p>
            <a:r>
              <a:rPr lang="en-US" dirty="0"/>
              <a:t>Automated procedure</a:t>
            </a:r>
          </a:p>
          <a:p>
            <a:pPr lvl="1"/>
            <a:r>
              <a:rPr lang="en-US" dirty="0"/>
              <a:t>Substitute keyboard input (possibly voice control)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17E-89AC-44A5-87CF-05E24D3D63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C05B2-6DFD-4F0C-9E1E-CEC685E0C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FC778-F1C5-4460-8C30-5C52FDAE8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5186-06F3-4A3D-835D-50C0D1E4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- Other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1F2F4-133F-44C1-9EE6-C140CC5B8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high-lighting</a:t>
            </a:r>
          </a:p>
          <a:p>
            <a:r>
              <a:rPr lang="en-US" dirty="0"/>
              <a:t>Educational use</a:t>
            </a:r>
          </a:p>
          <a:p>
            <a:r>
              <a:rPr lang="en-US" dirty="0"/>
              <a:t>Multi-user interaction</a:t>
            </a:r>
          </a:p>
          <a:p>
            <a:r>
              <a:rPr lang="en-US" dirty="0"/>
              <a:t>CT image visualization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DB7FF-70AF-45F0-BE7B-B4B1DB902F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C93FF-79E9-4D7B-B2F6-E0AB0C0FE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62DFF-C06A-44FC-A443-E0D964E47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AB295259-F9AF-4992-965D-D04FA6F27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18" t="43916" r="19760"/>
          <a:stretch/>
        </p:blipFill>
        <p:spPr>
          <a:xfrm>
            <a:off x="3964791" y="800100"/>
            <a:ext cx="3554307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1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090D-B908-4369-B31A-B7C44017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19" y="964827"/>
            <a:ext cx="8404225" cy="457200"/>
          </a:xfrm>
        </p:spPr>
        <p:txBody>
          <a:bodyPr/>
          <a:lstStyle/>
          <a:p>
            <a:r>
              <a:rPr lang="en-US" dirty="0"/>
              <a:t>Work in other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0563D-73E2-494D-909B-2611031BD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652" y="1546412"/>
            <a:ext cx="8424863" cy="3829050"/>
          </a:xfrm>
        </p:spPr>
        <p:txBody>
          <a:bodyPr/>
          <a:lstStyle/>
          <a:p>
            <a:r>
              <a:rPr lang="en-US" dirty="0"/>
              <a:t>Closest point algorithm – Yihao Liu, Tim Bernard, Programming Assignment 4 CIS I</a:t>
            </a:r>
          </a:p>
          <a:p>
            <a:r>
              <a:rPr lang="en-US" dirty="0"/>
              <a:t>Polaris interface – Yihao Liu, Nikhil Dave, AR assisted craniofacial surgery, CIS II project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22BB9-75D6-43E7-A94B-5C9A2394E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C20A9-DAD6-4DF7-9C08-C061F33CC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C8AB-C41B-4EE7-A2D7-CD413FB0E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DAE356-6343-4EE3-879B-655E9D8E624A}"/>
              </a:ext>
            </a:extLst>
          </p:cNvPr>
          <p:cNvSpPr txBox="1">
            <a:spLocks/>
          </p:cNvSpPr>
          <p:nvPr/>
        </p:nvSpPr>
        <p:spPr bwMode="auto">
          <a:xfrm>
            <a:off x="486523" y="2625539"/>
            <a:ext cx="840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kern="0"/>
              <a:t>Reading List</a:t>
            </a:r>
            <a:endParaRPr lang="en-US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98C97-A3C5-4B09-BEF5-16D02E334B1C}"/>
              </a:ext>
            </a:extLst>
          </p:cNvPr>
          <p:cNvSpPr txBox="1">
            <a:spLocks/>
          </p:cNvSpPr>
          <p:nvPr/>
        </p:nvSpPr>
        <p:spPr bwMode="auto">
          <a:xfrm>
            <a:off x="486523" y="3254189"/>
            <a:ext cx="8424863" cy="153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333333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defTabSz="914400"/>
            <a:r>
              <a:rPr lang="en-US" sz="1200" kern="0">
                <a:ea typeface="+mn-lt"/>
                <a:cs typeface="+mn-lt"/>
              </a:rPr>
              <a:t>Hussain, R., Lalande, A., Guigou, C., and Bozorg Grayeli, A. (2019). Contribution of Augmented Reality to Minimally Invasive Computer-Assisted Cranial Base Surgery, </a:t>
            </a:r>
            <a:r>
              <a:rPr lang="en-US" sz="1200" i="1" kern="0">
                <a:ea typeface="+mn-lt"/>
                <a:cs typeface="+mn-lt"/>
              </a:rPr>
              <a:t>IEEE Journal of Biomedical and Health Informatics</a:t>
            </a:r>
            <a:r>
              <a:rPr lang="en-US" sz="1200" kern="0">
                <a:ea typeface="+mn-lt"/>
                <a:cs typeface="+mn-lt"/>
              </a:rPr>
              <a:t>.</a:t>
            </a:r>
          </a:p>
          <a:p>
            <a:pPr defTabSz="914400"/>
            <a:r>
              <a:rPr lang="en-US" sz="1200" kern="0">
                <a:ea typeface="+mn-lt"/>
                <a:cs typeface="+mn-lt"/>
              </a:rPr>
              <a:t>Gsaxner C., Pepe, A., Wallner, J., Schmalstieg, D., and Egger, J. (2019). Markerless Image-to-Face Registration for Untethered Augmented Reality in Head and Neck Surgery, MICCAI 2019. </a:t>
            </a:r>
            <a:endParaRPr lang="en-US" sz="1200" kern="0"/>
          </a:p>
          <a:p>
            <a:pPr defTabSz="914400"/>
            <a:r>
              <a:rPr lang="en-US" sz="1200" kern="0">
                <a:ea typeface="+mn-lt"/>
                <a:cs typeface="+mn-lt"/>
              </a:rPr>
              <a:t>Li, Y., Chen, X., Wang, N., Zhang, W., Li, D., Zhang, L., Qu, X., Cheng, W., Xu, Y., Chen, W., and Yang, Q. (2018). A wearable mixed-reality holographic computer for guiding external ventricular drain insertion at the bedside, Journal of Neurosurgery JNS, 131(5), 1599-1606.</a:t>
            </a:r>
          </a:p>
          <a:p>
            <a:pPr defTabSz="914400"/>
            <a:endParaRPr lang="en-US" sz="12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BCB64-CD95-4D1D-BB97-65B3E2F80C42}"/>
              </a:ext>
            </a:extLst>
          </p:cNvPr>
          <p:cNvSpPr/>
          <p:nvPr/>
        </p:nvSpPr>
        <p:spPr>
          <a:xfrm>
            <a:off x="2887733" y="56625"/>
            <a:ext cx="3166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415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4723D-3E0C-4EF4-A528-31CEB2FF52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 t="2455" b="2211"/>
          <a:stretch/>
        </p:blipFill>
        <p:spPr>
          <a:xfrm>
            <a:off x="5926493" y="2056366"/>
            <a:ext cx="2742438" cy="2034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4D9C7-EA9B-49B8-8B8E-A8E6AFF8D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1"/>
          <a:stretch/>
        </p:blipFill>
        <p:spPr>
          <a:xfrm>
            <a:off x="5926493" y="394967"/>
            <a:ext cx="2742438" cy="1661399"/>
          </a:xfrm>
          <a:prstGeom prst="rect">
            <a:avLst/>
          </a:prstGeom>
        </p:spPr>
      </p:pic>
      <p:pic>
        <p:nvPicPr>
          <p:cNvPr id="6" name="Picture 14" descr="A picture containing indoor, person, sitting, bed&#10;&#10;Description generated with very high confidence">
            <a:extLst>
              <a:ext uri="{FF2B5EF4-FFF2-40B4-BE49-F238E27FC236}">
                <a16:creationId xmlns:a16="http://schemas.microsoft.com/office/drawing/2014/main" id="{CECB3266-E791-40B4-A516-379F9F519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2" r="334" b="6784"/>
          <a:stretch/>
        </p:blipFill>
        <p:spPr>
          <a:xfrm>
            <a:off x="3073375" y="1882190"/>
            <a:ext cx="2362767" cy="217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C807A1-0F36-4853-A5EA-1E3B45CD82AA}"/>
              </a:ext>
            </a:extLst>
          </p:cNvPr>
          <p:cNvSpPr txBox="1">
            <a:spLocks/>
          </p:cNvSpPr>
          <p:nvPr/>
        </p:nvSpPr>
        <p:spPr bwMode="auto">
          <a:xfrm>
            <a:off x="358776" y="171450"/>
            <a:ext cx="840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kern="0" dirty="0"/>
              <a:t>Background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F76EF6-6550-47BA-846F-ECF35539EFEE}"/>
              </a:ext>
            </a:extLst>
          </p:cNvPr>
          <p:cNvSpPr/>
          <p:nvPr/>
        </p:nvSpPr>
        <p:spPr>
          <a:xfrm>
            <a:off x="2028135" y="79011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Orbital floor reconstruction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Fractured eye socket bones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Place an implant</a:t>
            </a:r>
          </a:p>
        </p:txBody>
      </p:sp>
      <p:pic>
        <p:nvPicPr>
          <p:cNvPr id="10" name="Picture 8" descr="A picture containing indoor, looking, brown, photo&#10;&#10;Description generated with very high confidence">
            <a:extLst>
              <a:ext uri="{FF2B5EF4-FFF2-40B4-BE49-F238E27FC236}">
                <a16:creationId xmlns:a16="http://schemas.microsoft.com/office/drawing/2014/main" id="{83D86374-45D3-400D-A13B-F52437623A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" r="19086" b="-357"/>
          <a:stretch/>
        </p:blipFill>
        <p:spPr>
          <a:xfrm>
            <a:off x="671618" y="1882191"/>
            <a:ext cx="2313241" cy="217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7C0419-C3E7-45D5-8E0B-75239A56FE83}"/>
              </a:ext>
            </a:extLst>
          </p:cNvPr>
          <p:cNvSpPr/>
          <p:nvPr/>
        </p:nvSpPr>
        <p:spPr>
          <a:xfrm>
            <a:off x="5732290" y="4063075"/>
            <a:ext cx="3626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[1] </a:t>
            </a:r>
            <a:r>
              <a:rPr lang="en-US" sz="900" dirty="0" err="1">
                <a:solidFill>
                  <a:schemeClr val="bg1"/>
                </a:solidFill>
              </a:rPr>
              <a:t>Kazanzides</a:t>
            </a:r>
            <a:r>
              <a:rPr lang="en-US" sz="900" dirty="0">
                <a:solidFill>
                  <a:schemeClr val="bg1"/>
                </a:solidFill>
              </a:rPr>
              <a:t>, P. (2020). Navigation for Orbital Floor Fracture Repair. [PowerPoint Slides]</a:t>
            </a:r>
          </a:p>
        </p:txBody>
      </p:sp>
    </p:spTree>
    <p:extLst>
      <p:ext uri="{BB962C8B-B14F-4D97-AF65-F5344CB8AC3E}">
        <p14:creationId xmlns:p14="http://schemas.microsoft.com/office/powerpoint/2010/main" val="219377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, umbrella&#10;&#10;Description automatically generated">
            <a:extLst>
              <a:ext uri="{FF2B5EF4-FFF2-40B4-BE49-F238E27FC236}">
                <a16:creationId xmlns:a16="http://schemas.microsoft.com/office/drawing/2014/main" id="{DDE0AA20-8B17-4B34-AB8A-4D0AB123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751" y="395632"/>
            <a:ext cx="3803292" cy="25262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Orbital floor reconstruction </a:t>
            </a:r>
          </a:p>
          <a:p>
            <a:pPr lvl="1"/>
            <a:r>
              <a:rPr lang="en-US" dirty="0"/>
              <a:t>Fractured eye socket bones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Need: correct shape of the implant</a:t>
            </a:r>
          </a:p>
          <a:p>
            <a:pPr lvl="2"/>
            <a:r>
              <a:rPr lang="en-US" dirty="0"/>
              <a:t>Takes time and trials in surgery</a:t>
            </a:r>
          </a:p>
          <a:p>
            <a:pPr lvl="2"/>
            <a:endParaRPr lang="en-US" dirty="0"/>
          </a:p>
          <a:p>
            <a:r>
              <a:rPr lang="en-US" sz="1600" dirty="0"/>
              <a:t>Completed solution:</a:t>
            </a:r>
          </a:p>
          <a:p>
            <a:pPr lvl="1"/>
            <a:r>
              <a:rPr lang="en-US" sz="1200" dirty="0"/>
              <a:t>Manually move the implant to skull</a:t>
            </a:r>
          </a:p>
          <a:p>
            <a:pPr lvl="1"/>
            <a:r>
              <a:rPr lang="en-US" altLang="zh-CN" sz="1200" dirty="0"/>
              <a:t>Digitize implant and calculate h</a:t>
            </a:r>
            <a:r>
              <a:rPr lang="en-US" sz="1200" dirty="0"/>
              <a:t>eat map to show discrepancy</a:t>
            </a:r>
          </a:p>
          <a:p>
            <a:pPr lvl="1"/>
            <a:r>
              <a:rPr lang="en-US" sz="1200" dirty="0"/>
              <a:t>Display corresponding eye socket area</a:t>
            </a:r>
          </a:p>
          <a:p>
            <a:pPr lvl="1"/>
            <a:r>
              <a:rPr lang="en-US" sz="1200" dirty="0"/>
              <a:t>Display a highlighted area using mesh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 descr="A picture containing indoor, looking, brown, photo&#10;&#10;Description generated with very high confidence">
            <a:extLst>
              <a:ext uri="{FF2B5EF4-FFF2-40B4-BE49-F238E27FC236}">
                <a16:creationId xmlns:a16="http://schemas.microsoft.com/office/drawing/2014/main" id="{D0162EA2-CBD2-4C83-BDF3-5C2506D66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6" r="19086" b="-357"/>
          <a:stretch/>
        </p:blipFill>
        <p:spPr>
          <a:xfrm>
            <a:off x="4978503" y="585050"/>
            <a:ext cx="1907490" cy="1794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0" name="Picture 9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0790233F-FDAE-4900-B09F-5494ABBC4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093381"/>
            <a:ext cx="3051304" cy="13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3004-967E-4CA4-8BFD-7DB096F1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67A7E-4867-440A-B5A9-A758851A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Implant </a:t>
            </a:r>
            <a:r>
              <a:rPr lang="en-US" dirty="0"/>
              <a:t>Surface Digitalization</a:t>
            </a:r>
          </a:p>
          <a:p>
            <a:pPr lvl="1"/>
            <a:r>
              <a:rPr lang="en-US" strike="sngStrike" dirty="0"/>
              <a:t>Option1: Inside-out, HoloLens</a:t>
            </a:r>
          </a:p>
          <a:p>
            <a:pPr lvl="2"/>
            <a:r>
              <a:rPr lang="en-US" strike="sngStrike" dirty="0"/>
              <a:t>Tracked pointer: AR checkerboard marker</a:t>
            </a:r>
          </a:p>
          <a:p>
            <a:pPr lvl="1"/>
            <a:r>
              <a:rPr lang="en-US" dirty="0"/>
              <a:t>Option2: Outside-in, Polaris</a:t>
            </a:r>
          </a:p>
          <a:p>
            <a:pPr lvl="2"/>
            <a:r>
              <a:rPr lang="en-US" dirty="0"/>
              <a:t>Tracked pointer: Passive reflective ball markers </a:t>
            </a:r>
          </a:p>
          <a:p>
            <a:pPr lvl="2"/>
            <a:r>
              <a:rPr lang="en-US" dirty="0"/>
              <a:t>Transformation between Polaris and Unity </a:t>
            </a:r>
          </a:p>
          <a:p>
            <a:pPr lvl="3"/>
            <a:r>
              <a:rPr lang="en-US" dirty="0"/>
              <a:t>attached marker frame</a:t>
            </a:r>
          </a:p>
          <a:p>
            <a:pPr lvl="2"/>
            <a:endParaRPr lang="en-US" dirty="0"/>
          </a:p>
          <a:p>
            <a:r>
              <a:rPr lang="en-US" dirty="0"/>
              <a:t>Heat map calculation</a:t>
            </a:r>
          </a:p>
          <a:p>
            <a:pPr lvl="1"/>
            <a:r>
              <a:rPr lang="en-US" dirty="0"/>
              <a:t>Closest point algorithm</a:t>
            </a:r>
          </a:p>
          <a:p>
            <a:pPr lvl="1"/>
            <a:r>
              <a:rPr lang="en-US" dirty="0"/>
              <a:t>Octree data structure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1A802-1A2F-439D-B25D-246780411D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8AEE6-EA48-461C-9CF8-BF1E3FB2E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1D68A-8EC7-418A-A5D0-8553CD9DA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12" descr="A picture containing sitting, plane, white, remote&#10;&#10;Description generated with very high confidence">
            <a:extLst>
              <a:ext uri="{FF2B5EF4-FFF2-40B4-BE49-F238E27FC236}">
                <a16:creationId xmlns:a16="http://schemas.microsoft.com/office/drawing/2014/main" id="{E80DCD3E-A57F-4D73-9C3F-23931D6B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107" y="1771650"/>
            <a:ext cx="1682750" cy="1225550"/>
          </a:xfrm>
          <a:prstGeom prst="rect">
            <a:avLst/>
          </a:prstGeom>
        </p:spPr>
      </p:pic>
      <p:pic>
        <p:nvPicPr>
          <p:cNvPr id="8" name="Picture 18" descr="A picture containing table, sitting, white, front&#10;&#10;Description generated with very high confidence">
            <a:extLst>
              <a:ext uri="{FF2B5EF4-FFF2-40B4-BE49-F238E27FC236}">
                <a16:creationId xmlns:a16="http://schemas.microsoft.com/office/drawing/2014/main" id="{08F950C8-7FF9-4209-BD56-94B3A0CAC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32" y="842535"/>
            <a:ext cx="146685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A26255-D85A-4290-A7DF-B314F56ABFFC}"/>
              </a:ext>
            </a:extLst>
          </p:cNvPr>
          <p:cNvSpPr/>
          <p:nvPr/>
        </p:nvSpPr>
        <p:spPr>
          <a:xfrm>
            <a:off x="5980922" y="44906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ea typeface="+mn-lt"/>
                <a:cs typeface="+mn-lt"/>
              </a:rPr>
              <a:t>Polaris image and product info: https://www.ndigital.com/medical/products/</a:t>
            </a:r>
          </a:p>
          <a:p>
            <a:r>
              <a:rPr lang="en-US" sz="600" dirty="0" err="1"/>
              <a:t>Hololens</a:t>
            </a:r>
            <a:r>
              <a:rPr lang="en-US" sz="600" dirty="0"/>
              <a:t> image and product info: </a:t>
            </a:r>
            <a:r>
              <a:rPr lang="en-US" sz="600" dirty="0">
                <a:ea typeface="+mn-lt"/>
                <a:cs typeface="+mn-lt"/>
              </a:rPr>
              <a:t>https://docs.microsoft.com/en-us/hololens/hololens1-hardware</a:t>
            </a:r>
            <a:endParaRPr lang="en-US" sz="600" dirty="0"/>
          </a:p>
        </p:txBody>
      </p:sp>
      <p:pic>
        <p:nvPicPr>
          <p:cNvPr id="12" name="Picture 11" descr="A wooden table&#10;&#10;Description automatically generated">
            <a:extLst>
              <a:ext uri="{FF2B5EF4-FFF2-40B4-BE49-F238E27FC236}">
                <a16:creationId xmlns:a16="http://schemas.microsoft.com/office/drawing/2014/main" id="{9E751245-589B-4C25-926E-82109BFA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220" y="2165463"/>
            <a:ext cx="1247605" cy="16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5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BDD8B-1733-48A6-9869-6EEE0B94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19F95-CEBB-46ED-942C-696C278366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94B4-66EE-45E6-8F39-261257868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9BC0A-C4C5-46D0-B29E-2244A3478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D24651B5-65E3-4F52-8D7F-928AEAA7C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557" y="800100"/>
            <a:ext cx="6617299" cy="3829050"/>
          </a:xfrm>
        </p:spPr>
      </p:pic>
    </p:spTree>
    <p:extLst>
      <p:ext uri="{BB962C8B-B14F-4D97-AF65-F5344CB8AC3E}">
        <p14:creationId xmlns:p14="http://schemas.microsoft.com/office/powerpoint/2010/main" val="316087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10">
            <a:extLst>
              <a:ext uri="{FF2B5EF4-FFF2-40B4-BE49-F238E27FC236}">
                <a16:creationId xmlns:a16="http://schemas.microsoft.com/office/drawing/2014/main" id="{D154F5BF-4095-4EC6-B7CB-23769EE5E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972" y="1972331"/>
            <a:ext cx="1702857" cy="985346"/>
          </a:xfr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0C6ACEC2-909D-4EC4-A6FB-C60706C8C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18" y="429277"/>
            <a:ext cx="4287842" cy="2839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4136C6-2410-405B-B6A0-E70E2C52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BFCA-DD58-4EDE-83BF-4CB166926D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B9453-8296-4837-94A6-F3DE42AB9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380E-717B-4A8A-A7DC-CB67F27F9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 descr="A picture containing person, bat, holding, wooden&#10;&#10;Description automatically generated">
            <a:extLst>
              <a:ext uri="{FF2B5EF4-FFF2-40B4-BE49-F238E27FC236}">
                <a16:creationId xmlns:a16="http://schemas.microsoft.com/office/drawing/2014/main" id="{B2D7763F-4D64-4C50-93B1-FCBF8618CA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5791" y="580300"/>
            <a:ext cx="1036850" cy="1281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57E71-A2E7-4A98-84B3-1F97B6FA67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8" y="1319867"/>
            <a:ext cx="1500165" cy="907019"/>
          </a:xfrm>
          <a:prstGeom prst="rect">
            <a:avLst/>
          </a:prstGeom>
        </p:spPr>
      </p:pic>
      <p:pic>
        <p:nvPicPr>
          <p:cNvPr id="11" name="Picture 10" descr="A close up of an umbrella&#10;&#10;Description automatically generated">
            <a:extLst>
              <a:ext uri="{FF2B5EF4-FFF2-40B4-BE49-F238E27FC236}">
                <a16:creationId xmlns:a16="http://schemas.microsoft.com/office/drawing/2014/main" id="{2E0E774E-57BC-4F28-8C09-6DCF988CB5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9" y="2226886"/>
            <a:ext cx="717313" cy="63747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F39AE40-3168-42C7-93A0-655FBA614E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27" y="2223295"/>
            <a:ext cx="782851" cy="634811"/>
          </a:xfrm>
          <a:prstGeom prst="rect">
            <a:avLst/>
          </a:prstGeom>
        </p:spPr>
      </p:pic>
      <p:pic>
        <p:nvPicPr>
          <p:cNvPr id="14" name="Picture 13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8D99ADD2-29A1-4846-AF46-9306468C0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3613" y="3268949"/>
            <a:ext cx="2234440" cy="956284"/>
          </a:xfrm>
          <a:prstGeom prst="rect">
            <a:avLst/>
          </a:prstGeom>
        </p:spPr>
      </p:pic>
      <p:pic>
        <p:nvPicPr>
          <p:cNvPr id="17" name="Picture 16" descr="A picture containing table&#10;&#10;Description automatically generated">
            <a:extLst>
              <a:ext uri="{FF2B5EF4-FFF2-40B4-BE49-F238E27FC236}">
                <a16:creationId xmlns:a16="http://schemas.microsoft.com/office/drawing/2014/main" id="{F7F8A2E5-C43D-41B9-ABD8-60B79CD44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117" y="3341128"/>
            <a:ext cx="1777738" cy="9151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6C329B-C5D8-4AC4-9338-4EA53C070552}"/>
              </a:ext>
            </a:extLst>
          </p:cNvPr>
          <p:cNvSpPr txBox="1"/>
          <p:nvPr/>
        </p:nvSpPr>
        <p:spPr>
          <a:xfrm>
            <a:off x="1900023" y="702867"/>
            <a:ext cx="36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3FE9A-3CB3-4B7E-85A7-BEB915ADD842}"/>
              </a:ext>
            </a:extLst>
          </p:cNvPr>
          <p:cNvSpPr txBox="1"/>
          <p:nvPr/>
        </p:nvSpPr>
        <p:spPr>
          <a:xfrm>
            <a:off x="463012" y="995516"/>
            <a:ext cx="36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F7EA12-BFDC-48C2-98D7-D6990D8E3B72}"/>
              </a:ext>
            </a:extLst>
          </p:cNvPr>
          <p:cNvSpPr txBox="1"/>
          <p:nvPr/>
        </p:nvSpPr>
        <p:spPr>
          <a:xfrm>
            <a:off x="2254135" y="2044884"/>
            <a:ext cx="36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0D444-5459-48ED-81BB-21A9CBB775B3}"/>
              </a:ext>
            </a:extLst>
          </p:cNvPr>
          <p:cNvSpPr txBox="1"/>
          <p:nvPr/>
        </p:nvSpPr>
        <p:spPr>
          <a:xfrm>
            <a:off x="2002011" y="3012071"/>
            <a:ext cx="83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&amp; 5.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3C4AA07-A0E6-4D4C-9DE1-7B841DC7017E}"/>
              </a:ext>
            </a:extLst>
          </p:cNvPr>
          <p:cNvSpPr/>
          <p:nvPr/>
        </p:nvSpPr>
        <p:spPr>
          <a:xfrm rot="10800000">
            <a:off x="1834485" y="1180182"/>
            <a:ext cx="4287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34A4CBC-B4FD-4F0C-AD40-4890F487CAD0}"/>
              </a:ext>
            </a:extLst>
          </p:cNvPr>
          <p:cNvSpPr/>
          <p:nvPr/>
        </p:nvSpPr>
        <p:spPr>
          <a:xfrm>
            <a:off x="1834485" y="2465860"/>
            <a:ext cx="4287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05F5C1B-7FAB-48CF-B59E-247A1F815AF9}"/>
              </a:ext>
            </a:extLst>
          </p:cNvPr>
          <p:cNvSpPr/>
          <p:nvPr/>
        </p:nvSpPr>
        <p:spPr>
          <a:xfrm rot="5400000">
            <a:off x="2990134" y="2991934"/>
            <a:ext cx="4287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A2FCF0-A712-43E8-BC12-00BFBB843646}"/>
              </a:ext>
            </a:extLst>
          </p:cNvPr>
          <p:cNvCxnSpPr>
            <a:cxnSpLocks/>
          </p:cNvCxnSpPr>
          <p:nvPr/>
        </p:nvCxnSpPr>
        <p:spPr>
          <a:xfrm flipV="1">
            <a:off x="3545208" y="435209"/>
            <a:ext cx="919216" cy="2676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D4519D5-7B83-47FE-A9F2-4F1E24A6638C}"/>
              </a:ext>
            </a:extLst>
          </p:cNvPr>
          <p:cNvCxnSpPr>
            <a:cxnSpLocks/>
          </p:cNvCxnSpPr>
          <p:nvPr/>
        </p:nvCxnSpPr>
        <p:spPr>
          <a:xfrm flipV="1">
            <a:off x="3885855" y="3278056"/>
            <a:ext cx="708564" cy="97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113FCB-2216-437A-BEB4-A65EA0AFFB36}"/>
              </a:ext>
            </a:extLst>
          </p:cNvPr>
          <p:cNvSpPr txBox="1"/>
          <p:nvPr/>
        </p:nvSpPr>
        <p:spPr>
          <a:xfrm>
            <a:off x="6091518" y="2381488"/>
            <a:ext cx="423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366694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CC785-EA81-4B7C-A990-FC4556F9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– Mesh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D5F41-C473-47CC-AA50-36C8BD04AD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7ED95-D8E7-4B73-8FBE-D39152DDA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796F5-1955-4964-A2F4-D5E7B0141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BAE9865-8422-4294-B675-41D2E30C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mesh</a:t>
            </a:r>
          </a:p>
          <a:p>
            <a:pPr lvl="1"/>
            <a:r>
              <a:rPr lang="en-US" dirty="0"/>
              <a:t>Vertices</a:t>
            </a:r>
          </a:p>
          <a:p>
            <a:pPr lvl="1"/>
            <a:r>
              <a:rPr lang="en-US" dirty="0"/>
              <a:t>Triangle indices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95AF49A-C33A-4A84-A541-96246FC1D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7" t="12291" r="38539" b="48200"/>
          <a:stretch/>
        </p:blipFill>
        <p:spPr bwMode="auto">
          <a:xfrm>
            <a:off x="6145497" y="2000429"/>
            <a:ext cx="2500574" cy="151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6" name="Picture 15" descr="A close up of a mask&#10;&#10;Description automatically generated">
            <a:extLst>
              <a:ext uri="{FF2B5EF4-FFF2-40B4-BE49-F238E27FC236}">
                <a16:creationId xmlns:a16="http://schemas.microsoft.com/office/drawing/2014/main" id="{4CB4F821-C59F-468A-A3AF-6B8C469B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59" y="1762075"/>
            <a:ext cx="2018720" cy="1330067"/>
          </a:xfrm>
          <a:prstGeom prst="rect">
            <a:avLst/>
          </a:prstGeom>
        </p:spPr>
      </p:pic>
      <p:pic>
        <p:nvPicPr>
          <p:cNvPr id="17" name="Picture 16" descr="A close up of an umbrella&#10;&#10;Description automatically generated">
            <a:extLst>
              <a:ext uri="{FF2B5EF4-FFF2-40B4-BE49-F238E27FC236}">
                <a16:creationId xmlns:a16="http://schemas.microsoft.com/office/drawing/2014/main" id="{B1586EB7-A5D3-4F5A-A7A5-3CBC3FED70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9" y="3120717"/>
            <a:ext cx="1501588" cy="133445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4DD5043-B6D7-462A-BAE4-7DB0009C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626" y="1394770"/>
            <a:ext cx="1824748" cy="130570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918847C-2ACD-401D-A9BA-88F4DEFE871E}"/>
              </a:ext>
            </a:extLst>
          </p:cNvPr>
          <p:cNvSpPr/>
          <p:nvPr/>
        </p:nvSpPr>
        <p:spPr>
          <a:xfrm>
            <a:off x="3301692" y="800100"/>
            <a:ext cx="1956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.ply polygon 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66026A-0D0A-4360-A47B-AB008D464F9F}"/>
              </a:ext>
            </a:extLst>
          </p:cNvPr>
          <p:cNvSpPr/>
          <p:nvPr/>
        </p:nvSpPr>
        <p:spPr>
          <a:xfrm>
            <a:off x="6079344" y="514350"/>
            <a:ext cx="28102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concept demo:</a:t>
            </a:r>
          </a:p>
          <a:p>
            <a:pPr lvl="1"/>
            <a:r>
              <a:rPr lang="en-US" dirty="0"/>
              <a:t>- Three triangles </a:t>
            </a:r>
          </a:p>
          <a:p>
            <a:pPr lvl="1"/>
            <a:r>
              <a:rPr lang="en-US" dirty="0"/>
              <a:t>- Colored vertices </a:t>
            </a:r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66A42190-E7A8-43C1-BD85-0A8B0124AC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48" b="708"/>
          <a:stretch/>
        </p:blipFill>
        <p:spPr>
          <a:xfrm>
            <a:off x="3659626" y="2786204"/>
            <a:ext cx="1501588" cy="166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7EE2-1D4E-4166-B96F-BCB635C0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Point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89DB-E287-445D-A55C-7C3922ACF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Bounding Spheres</a:t>
            </a:r>
          </a:p>
          <a:p>
            <a:pPr lvl="1"/>
            <a:r>
              <a:rPr lang="en-US" dirty="0"/>
              <a:t>Triangle center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Octree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1FEDC-DB61-49D8-9FC2-FA30FE4BB9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A18A1-0E32-4486-BD22-346E1D57F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734D1-FCC7-4F8A-879B-A06D302E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1100D12C-6444-4D6A-A864-8CF0F62C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006" y="762398"/>
            <a:ext cx="2143541" cy="1273797"/>
          </a:xfrm>
          <a:prstGeom prst="rect">
            <a:avLst/>
          </a:prstGeom>
        </p:spPr>
      </p:pic>
      <p:pic>
        <p:nvPicPr>
          <p:cNvPr id="10" name="Picture 9" descr="A drawing of a person&#10;&#10;Description automatically generated">
            <a:extLst>
              <a:ext uri="{FF2B5EF4-FFF2-40B4-BE49-F238E27FC236}">
                <a16:creationId xmlns:a16="http://schemas.microsoft.com/office/drawing/2014/main" id="{1006C24D-5D14-43D0-9493-3B8203B9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409" y="800100"/>
            <a:ext cx="1575014" cy="12932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C67522-AA0A-43E3-A66A-E78318A07F15}"/>
              </a:ext>
            </a:extLst>
          </p:cNvPr>
          <p:cNvSpPr/>
          <p:nvPr/>
        </p:nvSpPr>
        <p:spPr>
          <a:xfrm>
            <a:off x="6367011" y="1293582"/>
            <a:ext cx="13677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Images from Computer-integrated Surgery I JHU, Russ H. Taylor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EB6E1D5-54AE-4B8E-A926-48439FD99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059" y="2476966"/>
            <a:ext cx="3490741" cy="20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59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DD8B-7225-4A57-B82C-1FF1C2B7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ARDemo">
            <a:hlinkClick r:id="" action="ppaction://media"/>
            <a:extLst>
              <a:ext uri="{FF2B5EF4-FFF2-40B4-BE49-F238E27FC236}">
                <a16:creationId xmlns:a16="http://schemas.microsoft.com/office/drawing/2014/main" id="{B3C621CB-800B-4BB1-A683-98E4DC1DBA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6813" y="800100"/>
            <a:ext cx="6807200" cy="38290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A1C9E-A71E-4BD6-B746-E8AA4A3F09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A844-4BCA-4711-ADE3-189D763F3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ED35D-09FC-4620-98B2-DF74E16FE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8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mp-tum-jhu-slide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233C1E47A8A44C9F602710459D6766" ma:contentTypeVersion="7" ma:contentTypeDescription="Create a new document." ma:contentTypeScope="" ma:versionID="563e6d4d58cc79ba654c7683a4e54ca7">
  <xsd:schema xmlns:xsd="http://www.w3.org/2001/XMLSchema" xmlns:xs="http://www.w3.org/2001/XMLSchema" xmlns:p="http://schemas.microsoft.com/office/2006/metadata/properties" xmlns:ns3="75add566-24e9-4cff-bd82-f81e23430feb" xmlns:ns4="5131e3c7-fbbe-42be-8aef-0d2cdf6dab57" targetNamespace="http://schemas.microsoft.com/office/2006/metadata/properties" ma:root="true" ma:fieldsID="fee6532d935f13f7717e9a0a846e9bed" ns3:_="" ns4:_="">
    <xsd:import namespace="75add566-24e9-4cff-bd82-f81e23430feb"/>
    <xsd:import namespace="5131e3c7-fbbe-42be-8aef-0d2cdf6dab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add566-24e9-4cff-bd82-f81e23430f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31e3c7-fbbe-42be-8aef-0d2cdf6da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3C0761-EAA6-4BB8-94A4-87DDAE0AF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add566-24e9-4cff-bd82-f81e23430feb"/>
    <ds:schemaRef ds:uri="5131e3c7-fbbe-42be-8aef-0d2cdf6da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12DA53-3D79-426E-9D94-783575BC4C79}">
  <ds:schemaRefs>
    <ds:schemaRef ds:uri="http://schemas.microsoft.com/office/2006/documentManagement/types"/>
    <ds:schemaRef ds:uri="http://www.w3.org/XML/1998/namespace"/>
    <ds:schemaRef ds:uri="http://purl.org/dc/dcmitype/"/>
    <ds:schemaRef ds:uri="75add566-24e9-4cff-bd82-f81e23430feb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5131e3c7-fbbe-42be-8aef-0d2cdf6dab57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85A316F-148C-4AF0-B517-807A5E2B87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513</TotalTime>
  <Words>576</Words>
  <Application>Microsoft Office PowerPoint</Application>
  <PresentationFormat>On-screen Show (16:9)</PresentationFormat>
  <Paragraphs>116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TUM Neue Helvetica 55 Regular</vt:lpstr>
      <vt:lpstr>Arial</vt:lpstr>
      <vt:lpstr>Calibri</vt:lpstr>
      <vt:lpstr>camp-tum-jhu-slides</vt:lpstr>
      <vt:lpstr>AR Assisted Orbital Floor Implant Shaping</vt:lpstr>
      <vt:lpstr>PowerPoint Presentation</vt:lpstr>
      <vt:lpstr>Motivation and Solution</vt:lpstr>
      <vt:lpstr>Solution</vt:lpstr>
      <vt:lpstr>Transformation Map</vt:lpstr>
      <vt:lpstr>System Diagram</vt:lpstr>
      <vt:lpstr>Heat Map – Mesh</vt:lpstr>
      <vt:lpstr>Closest Point Algorithm</vt:lpstr>
      <vt:lpstr>Demo</vt:lpstr>
      <vt:lpstr>Challenges and Future Works</vt:lpstr>
      <vt:lpstr>Mesh - Other Application</vt:lpstr>
      <vt:lpstr>Work in other projects</vt:lpstr>
    </vt:vector>
  </TitlesOfParts>
  <Company>TU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Assisted Orbital Floor Implant Shaping</dc:title>
  <dc:creator>Yihao Liu</dc:creator>
  <cp:lastModifiedBy>Yihao Liu</cp:lastModifiedBy>
  <cp:revision>85</cp:revision>
  <dcterms:created xsi:type="dcterms:W3CDTF">2020-04-06T21:33:07Z</dcterms:created>
  <dcterms:modified xsi:type="dcterms:W3CDTF">2020-05-12T07:10:10Z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0x01010022233C1E47A8A44C9F602710459D6766</vt:lpwstr>
  </property>
</Properties>
</file>